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3" r:id="rId1"/>
  </p:sldMasterIdLst>
  <p:notesMasterIdLst>
    <p:notesMasterId r:id="rId16"/>
  </p:notesMasterIdLst>
  <p:sldIdLst>
    <p:sldId id="256" r:id="rId2"/>
    <p:sldId id="257" r:id="rId3"/>
    <p:sldId id="270" r:id="rId4"/>
    <p:sldId id="260" r:id="rId5"/>
    <p:sldId id="258" r:id="rId6"/>
    <p:sldId id="264" r:id="rId7"/>
    <p:sldId id="261" r:id="rId8"/>
    <p:sldId id="262" r:id="rId9"/>
    <p:sldId id="259" r:id="rId10"/>
    <p:sldId id="263" r:id="rId11"/>
    <p:sldId id="265" r:id="rId12"/>
    <p:sldId id="266" r:id="rId13"/>
    <p:sldId id="267" r:id="rId14"/>
    <p:sldId id="268" r:id="rId15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tandaardsectie" id="{9223AC1E-102C-42AB-85F4-BC5131175972}">
          <p14:sldIdLst>
            <p14:sldId id="256"/>
            <p14:sldId id="257"/>
            <p14:sldId id="270"/>
            <p14:sldId id="260"/>
            <p14:sldId id="258"/>
            <p14:sldId id="264"/>
            <p14:sldId id="261"/>
            <p14:sldId id="262"/>
            <p14:sldId id="259"/>
            <p14:sldId id="263"/>
            <p14:sldId id="265"/>
            <p14:sldId id="266"/>
            <p14:sldId id="267"/>
            <p14:sldId id="268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94660"/>
  </p:normalViewPr>
  <p:slideViewPr>
    <p:cSldViewPr snapToGrid="0">
      <p:cViewPr varScale="1">
        <p:scale>
          <a:sx n="108" d="100"/>
          <a:sy n="108" d="100"/>
        </p:scale>
        <p:origin x="65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Technasium\Documents\grafiek%20temperatuur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l-N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nl-NL"/>
              <a:t>Temperatuur</a:t>
            </a:r>
            <a:r>
              <a:rPr lang="nl-NL" baseline="0"/>
              <a:t>verschil van water in bekertjes van aluminium en karton</a:t>
            </a:r>
            <a:endParaRPr lang="nl-NL"/>
          </a:p>
        </c:rich>
      </c:tx>
      <c:layout>
        <c:manualLayout>
          <c:xMode val="edge"/>
          <c:yMode val="edge"/>
          <c:x val="0.13980330484303163"/>
          <c:y val="1.779443781369410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l-NL"/>
        </a:p>
      </c:txPr>
    </c:title>
    <c:autoTitleDeleted val="0"/>
    <c:plotArea>
      <c:layout/>
      <c:scatterChart>
        <c:scatterStyle val="smoothMarker"/>
        <c:varyColors val="0"/>
        <c:ser>
          <c:idx val="0"/>
          <c:order val="0"/>
          <c:tx>
            <c:strRef>
              <c:f>Blad1!$F$1</c:f>
              <c:strCache>
                <c:ptCount val="1"/>
                <c:pt idx="0">
                  <c:v>aluminium</c:v>
                </c:pt>
              </c:strCache>
            </c:strRef>
          </c:tx>
          <c:spPr>
            <a:ln w="19050" cap="rnd">
              <a:solidFill>
                <a:srgbClr val="0070C0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0070C0"/>
              </a:solidFill>
              <a:ln w="9525">
                <a:solidFill>
                  <a:srgbClr val="0070C0"/>
                </a:solidFill>
              </a:ln>
              <a:effectLst/>
            </c:spPr>
          </c:marker>
          <c:xVal>
            <c:numRef>
              <c:f>Blad1!$E$2:$E$9</c:f>
              <c:numCache>
                <c:formatCode>General</c:formatCode>
                <c:ptCount val="8"/>
                <c:pt idx="0">
                  <c:v>0</c:v>
                </c:pt>
                <c:pt idx="1">
                  <c:v>2</c:v>
                </c:pt>
                <c:pt idx="2">
                  <c:v>4</c:v>
                </c:pt>
                <c:pt idx="3">
                  <c:v>6</c:v>
                </c:pt>
                <c:pt idx="4">
                  <c:v>8</c:v>
                </c:pt>
                <c:pt idx="5">
                  <c:v>10</c:v>
                </c:pt>
                <c:pt idx="6">
                  <c:v>20</c:v>
                </c:pt>
                <c:pt idx="7">
                  <c:v>50</c:v>
                </c:pt>
              </c:numCache>
            </c:numRef>
          </c:xVal>
          <c:yVal>
            <c:numRef>
              <c:f>Blad1!$F$2:$F$9</c:f>
              <c:numCache>
                <c:formatCode>General</c:formatCode>
                <c:ptCount val="8"/>
                <c:pt idx="0">
                  <c:v>80</c:v>
                </c:pt>
                <c:pt idx="1">
                  <c:v>59</c:v>
                </c:pt>
                <c:pt idx="2">
                  <c:v>56</c:v>
                </c:pt>
                <c:pt idx="3">
                  <c:v>52</c:v>
                </c:pt>
                <c:pt idx="4">
                  <c:v>50</c:v>
                </c:pt>
                <c:pt idx="5">
                  <c:v>48</c:v>
                </c:pt>
                <c:pt idx="6">
                  <c:v>41</c:v>
                </c:pt>
                <c:pt idx="7">
                  <c:v>34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0-8C60-4B7D-9C9D-4AE8A9333FCB}"/>
            </c:ext>
          </c:extLst>
        </c:ser>
        <c:ser>
          <c:idx val="1"/>
          <c:order val="1"/>
          <c:tx>
            <c:strRef>
              <c:f>Blad1!$G$1</c:f>
              <c:strCache>
                <c:ptCount val="1"/>
                <c:pt idx="0">
                  <c:v>karton</c:v>
                </c:pt>
              </c:strCache>
            </c:strRef>
          </c:tx>
          <c:spPr>
            <a:ln w="19050" cap="rnd">
              <a:solidFill>
                <a:srgbClr val="FF0000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FF0000"/>
              </a:solidFill>
              <a:ln w="9525">
                <a:solidFill>
                  <a:srgbClr val="FF0000"/>
                </a:solidFill>
              </a:ln>
              <a:effectLst/>
            </c:spPr>
          </c:marker>
          <c:xVal>
            <c:numRef>
              <c:f>Blad1!$E$2:$E$9</c:f>
              <c:numCache>
                <c:formatCode>General</c:formatCode>
                <c:ptCount val="8"/>
                <c:pt idx="0">
                  <c:v>0</c:v>
                </c:pt>
                <c:pt idx="1">
                  <c:v>2</c:v>
                </c:pt>
                <c:pt idx="2">
                  <c:v>4</c:v>
                </c:pt>
                <c:pt idx="3">
                  <c:v>6</c:v>
                </c:pt>
                <c:pt idx="4">
                  <c:v>8</c:v>
                </c:pt>
                <c:pt idx="5">
                  <c:v>10</c:v>
                </c:pt>
                <c:pt idx="6">
                  <c:v>20</c:v>
                </c:pt>
                <c:pt idx="7">
                  <c:v>50</c:v>
                </c:pt>
              </c:numCache>
            </c:numRef>
          </c:xVal>
          <c:yVal>
            <c:numRef>
              <c:f>Blad1!$G$2:$G$9</c:f>
              <c:numCache>
                <c:formatCode>General</c:formatCode>
                <c:ptCount val="8"/>
                <c:pt idx="0">
                  <c:v>80</c:v>
                </c:pt>
                <c:pt idx="1">
                  <c:v>63</c:v>
                </c:pt>
                <c:pt idx="2">
                  <c:v>58</c:v>
                </c:pt>
                <c:pt idx="3">
                  <c:v>53</c:v>
                </c:pt>
                <c:pt idx="4">
                  <c:v>50</c:v>
                </c:pt>
                <c:pt idx="5">
                  <c:v>47</c:v>
                </c:pt>
                <c:pt idx="6">
                  <c:v>40</c:v>
                </c:pt>
                <c:pt idx="7">
                  <c:v>32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1-8C60-4B7D-9C9D-4AE8A9333FC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415812424"/>
        <c:axId val="415807832"/>
      </c:scatterChart>
      <c:valAx>
        <c:axId val="415812424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nl-NL"/>
                  <a:t>Tijd</a:t>
                </a:r>
                <a:r>
                  <a:rPr lang="nl-NL" baseline="0"/>
                  <a:t> (minuten)</a:t>
                </a:r>
                <a:endParaRPr lang="nl-NL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nl-NL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l-NL"/>
          </a:p>
        </c:txPr>
        <c:crossAx val="415807832"/>
        <c:crosses val="autoZero"/>
        <c:crossBetween val="midCat"/>
      </c:valAx>
      <c:valAx>
        <c:axId val="41580783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nl-NL"/>
                  <a:t>Temperatuur ( °C)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nl-NL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l-NL"/>
          </a:p>
        </c:txPr>
        <c:crossAx val="415812424"/>
        <c:crosses val="autoZero"/>
        <c:crossBetween val="midCat"/>
      </c:valAx>
      <c:spPr>
        <a:noFill/>
        <a:ln>
          <a:solidFill>
            <a:schemeClr val="tx1">
              <a:lumMod val="15000"/>
              <a:lumOff val="85000"/>
            </a:schemeClr>
          </a:solidFill>
          <a:prstDash val="solid"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l-NL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prstDash val="solid"/>
      <a:round/>
    </a:ln>
    <a:effectLst/>
  </c:spPr>
  <c:txPr>
    <a:bodyPr/>
    <a:lstStyle/>
    <a:p>
      <a:pPr>
        <a:defRPr/>
      </a:pPr>
      <a:endParaRPr lang="nl-NL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4394E36-DBD0-4DF0-B0E0-927D95DBD1E0}" type="datetimeFigureOut">
              <a:rPr lang="nl-NL" smtClean="0"/>
              <a:t>11-9-2019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70CB8FD-5EA3-47EE-A5E9-F965DAB47D9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946216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 err="1"/>
              <a:t>ryan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70CB8FD-5EA3-47EE-A5E9-F965DAB47D9D}" type="slidenum">
              <a:rPr lang="nl-NL" smtClean="0"/>
              <a:t>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305294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OTTO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70CB8FD-5EA3-47EE-A5E9-F965DAB47D9D}" type="slidenum">
              <a:rPr lang="nl-NL" smtClean="0"/>
              <a:t>10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7546623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RYAN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70CB8FD-5EA3-47EE-A5E9-F965DAB47D9D}" type="slidenum">
              <a:rPr lang="nl-NL" smtClean="0"/>
              <a:t>11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8345131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RYAN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70CB8FD-5EA3-47EE-A5E9-F965DAB47D9D}" type="slidenum">
              <a:rPr lang="nl-NL" smtClean="0"/>
              <a:t>12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7577971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PEPIJN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70CB8FD-5EA3-47EE-A5E9-F965DAB47D9D}" type="slidenum">
              <a:rPr lang="nl-NL" smtClean="0"/>
              <a:t>13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7658525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OTTO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70CB8FD-5EA3-47EE-A5E9-F965DAB47D9D}" type="slidenum">
              <a:rPr lang="nl-NL" smtClean="0"/>
              <a:t>14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5459353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PEPIJN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70CB8FD-5EA3-47EE-A5E9-F965DAB47D9D}" type="slidenum">
              <a:rPr lang="nl-NL" smtClean="0"/>
              <a:t>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7237398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STEFAN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70CB8FD-5EA3-47EE-A5E9-F965DAB47D9D}" type="slidenum">
              <a:rPr lang="nl-NL" smtClean="0"/>
              <a:t>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2440950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RYAN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70CB8FD-5EA3-47EE-A5E9-F965DAB47D9D}" type="slidenum">
              <a:rPr lang="nl-NL" smtClean="0"/>
              <a:t>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8133113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STEFAN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70CB8FD-5EA3-47EE-A5E9-F965DAB47D9D}" type="slidenum">
              <a:rPr lang="nl-NL" smtClean="0"/>
              <a:t>5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0497917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PEPIJN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70CB8FD-5EA3-47EE-A5E9-F965DAB47D9D}" type="slidenum">
              <a:rPr lang="nl-NL" smtClean="0"/>
              <a:t>6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4188572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STEFAN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70CB8FD-5EA3-47EE-A5E9-F965DAB47D9D}" type="slidenum">
              <a:rPr lang="nl-NL" smtClean="0"/>
              <a:t>7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6570422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OTTO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70CB8FD-5EA3-47EE-A5E9-F965DAB47D9D}" type="slidenum">
              <a:rPr lang="nl-NL" smtClean="0"/>
              <a:t>8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0831337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STEFAN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70CB8FD-5EA3-47EE-A5E9-F965DAB47D9D}" type="slidenum">
              <a:rPr lang="nl-NL" smtClean="0"/>
              <a:t>9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456025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904DB13E-F722-4ED6-BB00-556651E95281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1" name="Rectangle 10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E26428D7-C6F3-473D-A360-A3F5C3E8728C}"/>
              </a:ext>
            </a:extLst>
          </p:cNvPr>
          <p:cNvGrpSpPr/>
          <p:nvPr/>
        </p:nvGrpSpPr>
        <p:grpSpPr>
          <a:xfrm>
            <a:off x="5250180" y="1267730"/>
            <a:ext cx="1691640" cy="615934"/>
            <a:chOff x="5250180" y="1267730"/>
            <a:chExt cx="1691640" cy="615934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25018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694182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250180" y="1883664"/>
              <a:ext cx="1691640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29103" y="2244830"/>
            <a:ext cx="8933796" cy="2437232"/>
          </a:xfrm>
        </p:spPr>
        <p:txBody>
          <a:bodyPr tIns="45720" bIns="45720" anchor="ctr">
            <a:normAutofit/>
          </a:bodyPr>
          <a:lstStyle>
            <a:lvl1pPr algn="ctr">
              <a:lnSpc>
                <a:spcPct val="83000"/>
              </a:lnSpc>
              <a:defRPr lang="en-US" sz="6800" b="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29101" y="4682062"/>
            <a:ext cx="8936846" cy="457201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800" spc="80" baseline="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>
          <a:xfrm>
            <a:off x="5318760" y="1341256"/>
            <a:ext cx="1554480" cy="485546"/>
          </a:xfrm>
        </p:spPr>
        <p:txBody>
          <a:bodyPr/>
          <a:lstStyle>
            <a:lvl1pPr algn="ctr">
              <a:defRPr sz="1300" spc="0" baseline="0">
                <a:solidFill>
                  <a:srgbClr val="FFFFFF"/>
                </a:solidFill>
                <a:latin typeface="+mn-lt"/>
              </a:defRPr>
            </a:lvl1pPr>
          </a:lstStyle>
          <a:p>
            <a:fld id="{EA0C0817-A112-4847-8014-A94B7D2A4EA3}" type="datetime1">
              <a:rPr lang="en-US" smtClean="0"/>
              <a:t>9/11/2019</a:t>
            </a:fld>
            <a:endParaRPr lang="en-US" dirty="0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>
          <a:xfrm>
            <a:off x="1629100" y="5177408"/>
            <a:ext cx="5730295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8606920" y="5177408"/>
            <a:ext cx="1955980" cy="22860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78770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4F40B7-36AB-4376-BE14-EF7004D79BB9}" type="datetime1">
              <a:rPr lang="en-US" smtClean="0"/>
              <a:t>9/11/2019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87152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1600" y="762000"/>
            <a:ext cx="2362200" cy="52578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762000"/>
            <a:ext cx="8077200" cy="52578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87CAB8-DCAE-46A5-AADA-B3FAD11A54E0}" type="datetime1">
              <a:rPr lang="en-US" smtClean="0"/>
              <a:t>9/11/2019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07386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32B432-ACDA-4023-A761-2BAB76577B62}" type="datetime1">
              <a:rPr lang="en-US" smtClean="0"/>
              <a:t>9/11/2019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36735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A4A1889-E37C-4EC3-9E41-9DAD221CF389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23" name="Rectangle 22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4" name="Rectangle 23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0" name="Rectangle 29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29156" y="2275165"/>
            <a:ext cx="8933688" cy="2406895"/>
          </a:xfrm>
        </p:spPr>
        <p:txBody>
          <a:bodyPr anchor="ctr">
            <a:normAutofit/>
          </a:bodyPr>
          <a:lstStyle>
            <a:lvl1pPr algn="ctr">
              <a:lnSpc>
                <a:spcPct val="83000"/>
              </a:lnSpc>
              <a:defRPr lang="en-US" sz="680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1683EB04-C23E-490C-A1A6-030CF79D23C8}"/>
              </a:ext>
            </a:extLst>
          </p:cNvPr>
          <p:cNvGrpSpPr/>
          <p:nvPr/>
        </p:nvGrpSpPr>
        <p:grpSpPr>
          <a:xfrm>
            <a:off x="5250180" y="1267730"/>
            <a:ext cx="1691640" cy="615934"/>
            <a:chOff x="5250180" y="1267730"/>
            <a:chExt cx="1691640" cy="615934"/>
          </a:xfrm>
        </p:grpSpPr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F8A84C03-E1CA-4A4E-81D6-9BB0C335B7A0}"/>
                </a:ext>
              </a:extLst>
            </p:cNvPr>
            <p:cNvCxnSpPr/>
            <p:nvPr/>
          </p:nvCxnSpPr>
          <p:spPr>
            <a:xfrm>
              <a:off x="525018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4A26FB5A-D5D1-4DAB-AC43-7F51A7F2D197}"/>
                </a:ext>
              </a:extLst>
            </p:cNvPr>
            <p:cNvCxnSpPr/>
            <p:nvPr/>
          </p:nvCxnSpPr>
          <p:spPr>
            <a:xfrm>
              <a:off x="694182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49303F14-E560-4C02-94F4-B4695FE26813}"/>
                </a:ext>
              </a:extLst>
            </p:cNvPr>
            <p:cNvCxnSpPr/>
            <p:nvPr/>
          </p:nvCxnSpPr>
          <p:spPr>
            <a:xfrm>
              <a:off x="5250180" y="1883664"/>
              <a:ext cx="1691640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29156" y="4682062"/>
            <a:ext cx="8939784" cy="457200"/>
          </a:xfrm>
        </p:spPr>
        <p:txBody>
          <a:bodyPr anchor="t">
            <a:normAutofit/>
          </a:bodyPr>
          <a:lstStyle>
            <a:lvl1pPr marL="0" indent="0" algn="ctr">
              <a:buNone/>
              <a:tabLst>
                <a:tab pos="2633663" algn="l"/>
              </a:tabLst>
              <a:defRPr sz="1800">
                <a:solidFill>
                  <a:schemeClr val="tx1">
                    <a:lumMod val="95000"/>
                    <a:lumOff val="5000"/>
                  </a:schemeClr>
                </a:solidFill>
                <a:effectLst/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18760" y="1344502"/>
            <a:ext cx="1554480" cy="498781"/>
          </a:xfrm>
        </p:spPr>
        <p:txBody>
          <a:bodyPr/>
          <a:lstStyle>
            <a:lvl1pPr algn="ctr">
              <a:defRPr lang="en-US" sz="1300" kern="1200" spc="0" baseline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</a:lstStyle>
          <a:p>
            <a:fld id="{D9C646AA-F36E-4540-911D-FFFC0A0EF24A}" type="datetime1">
              <a:rPr lang="en-US" smtClean="0"/>
              <a:t>9/11/2019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629157" y="5177408"/>
            <a:ext cx="5660134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04504" y="5177408"/>
            <a:ext cx="1958339" cy="22860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45108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2103120"/>
            <a:ext cx="466344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61760" y="2103120"/>
            <a:ext cx="466344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86D26-FA5F-4637-B602-B7C2DC34CFD4}" type="datetime1">
              <a:rPr lang="en-US" smtClean="0"/>
              <a:t>9/11/2019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06464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074334"/>
            <a:ext cx="4663440" cy="640080"/>
          </a:xfrm>
        </p:spPr>
        <p:txBody>
          <a:bodyPr anchor="ctr">
            <a:normAutofit/>
          </a:bodyPr>
          <a:lstStyle>
            <a:lvl1pPr marL="0" indent="0" algn="l">
              <a:spcBef>
                <a:spcPts val="0"/>
              </a:spcBef>
              <a:buNone/>
              <a:defRPr sz="1900" b="1" i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92472"/>
            <a:ext cx="4663440" cy="3163825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58712" y="2074334"/>
            <a:ext cx="4663440" cy="640080"/>
          </a:xfrm>
        </p:spPr>
        <p:txBody>
          <a:bodyPr anchor="ctr">
            <a:normAutofit/>
          </a:bodyPr>
          <a:lstStyle>
            <a:lvl1pPr marL="0" indent="0" algn="l">
              <a:spcBef>
                <a:spcPts val="0"/>
              </a:spcBef>
              <a:buNone/>
              <a:defRPr sz="1900" b="1">
                <a:solidFill>
                  <a:schemeClr val="tx1"/>
                </a:solidFill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58712" y="2792471"/>
            <a:ext cx="4663440" cy="3164509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7F15D8-96D1-4781-BC50-CA8A088B2FE4}" type="datetime1">
              <a:rPr lang="en-US" smtClean="0"/>
              <a:t>9/11/2019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04098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A96C99-B8F8-4528-BD05-0E16E943DC09}" type="datetime1">
              <a:rPr lang="en-US" smtClean="0"/>
              <a:t>9/11/2019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77882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636942-C211-4B28-8DBD-C953E00AF71B}" type="datetime1">
              <a:rPr lang="en-US" smtClean="0"/>
              <a:t>9/11/2019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59332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D5E1BBF9-8BEF-4353-BA68-30AAF9EBD8D8}"/>
              </a:ext>
            </a:extLst>
          </p:cNvPr>
          <p:cNvSpPr/>
          <p:nvPr/>
        </p:nvSpPr>
        <p:spPr>
          <a:xfrm>
            <a:off x="8119870" y="237744"/>
            <a:ext cx="3826596" cy="6382512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B941C21-2A5D-4912-AB06-1BB0C0EB6AE1}"/>
              </a:ext>
            </a:extLst>
          </p:cNvPr>
          <p:cNvSpPr/>
          <p:nvPr/>
        </p:nvSpPr>
        <p:spPr>
          <a:xfrm>
            <a:off x="8254660" y="374904"/>
            <a:ext cx="3557016" cy="6108192"/>
          </a:xfrm>
          <a:prstGeom prst="rect">
            <a:avLst/>
          </a:prstGeom>
          <a:noFill/>
          <a:ln w="63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58200" y="607392"/>
            <a:ext cx="3161963" cy="164592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3200" b="0" kern="1200" cap="none" spc="0" baseline="0" dirty="0">
                <a:solidFill>
                  <a:schemeClr val="tx1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609600"/>
            <a:ext cx="6858000" cy="5334000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58200" y="2336800"/>
            <a:ext cx="3161963" cy="36068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>
          <a:xfrm>
            <a:off x="5588000" y="6035040"/>
            <a:ext cx="1955800" cy="36576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7E8D12A6-918A-48BD-8CB9-CA713993B0EA}" type="datetime1">
              <a:rPr lang="en-US" smtClean="0"/>
              <a:t>9/11/2019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685801" y="6035040"/>
            <a:ext cx="4584700" cy="365760"/>
          </a:xfrm>
        </p:spPr>
        <p:txBody>
          <a:bodyPr/>
          <a:lstStyle>
            <a:lvl1pPr algn="l">
              <a:defRPr/>
            </a:lvl1pPr>
          </a:lstStyle>
          <a:p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>
          <a:xfrm>
            <a:off x="10396728" y="6035040"/>
            <a:ext cx="1223435" cy="36576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41515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E687CA98-D9C7-497F-A1DA-7D22F8753BCE}"/>
              </a:ext>
            </a:extLst>
          </p:cNvPr>
          <p:cNvSpPr/>
          <p:nvPr/>
        </p:nvSpPr>
        <p:spPr>
          <a:xfrm>
            <a:off x="8119870" y="237744"/>
            <a:ext cx="3826596" cy="6382512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8599" y="237744"/>
            <a:ext cx="7696201" cy="6382512"/>
          </a:xfr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662337" y="6035040"/>
            <a:ext cx="2071963" cy="365760"/>
          </a:xfrm>
        </p:spPr>
        <p:txBody>
          <a:bodyPr/>
          <a:lstStyle>
            <a:lvl1pPr>
              <a:defRPr b="1">
                <a:solidFill>
                  <a:srgbClr val="FFFFFF"/>
                </a:solidFill>
                <a:effectLst>
                  <a:outerShdw blurRad="19050" dist="635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fld id="{E778CE86-875F-4587-BCF6-FA054AFC0D53}" type="datetime1">
              <a:rPr lang="en-US" smtClean="0"/>
              <a:pPr/>
              <a:t>9/11/2019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12648" y="6035040"/>
            <a:ext cx="4588002" cy="365760"/>
          </a:xfrm>
        </p:spPr>
        <p:txBody>
          <a:bodyPr/>
          <a:lstStyle>
            <a:lvl1pPr marL="0" algn="r" defTabSz="914400" rtl="0" eaLnBrk="1" latinLnBrk="0" hangingPunct="1">
              <a:defRPr lang="en-US" sz="1000" b="1" kern="1200" dirty="0">
                <a:solidFill>
                  <a:srgbClr val="FFFFFF"/>
                </a:solidFill>
                <a:effectLst>
                  <a:outerShdw blurRad="19050" dist="635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pPr algn="l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396728" y="6035040"/>
            <a:ext cx="1225296" cy="365760"/>
          </a:xfrm>
        </p:spPr>
        <p:txBody>
          <a:bodyPr/>
          <a:lstStyle/>
          <a:p>
            <a:fld id="{34B7E4EF-A1BD-40F4-AB7B-04F084DD991D}" type="slidenum">
              <a:rPr lang="en-US" smtClean="0"/>
              <a:t>‹nr.›</a:t>
            </a:fld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8B3D8CC-BB13-41A5-8F34-B8E84A4F9534}"/>
              </a:ext>
            </a:extLst>
          </p:cNvPr>
          <p:cNvSpPr/>
          <p:nvPr/>
        </p:nvSpPr>
        <p:spPr>
          <a:xfrm>
            <a:off x="8254660" y="374904"/>
            <a:ext cx="3557016" cy="6108192"/>
          </a:xfrm>
          <a:prstGeom prst="rect">
            <a:avLst/>
          </a:prstGeom>
          <a:noFill/>
          <a:ln w="63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77250" y="603504"/>
            <a:ext cx="3144774" cy="1645920"/>
          </a:xfrm>
        </p:spPr>
        <p:txBody>
          <a:bodyPr anchor="b">
            <a:noAutofit/>
          </a:bodyPr>
          <a:lstStyle>
            <a:lvl1pPr algn="l">
              <a:lnSpc>
                <a:spcPct val="100000"/>
              </a:lnSpc>
              <a:defRPr sz="3200" b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77250" y="2386584"/>
            <a:ext cx="3144774" cy="3511296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8473073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1E94681D-2A4C-4A8D-B9B5-31D440D0328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1">
              <a:lumMod val="75000"/>
              <a:alpha val="60000"/>
            </a:schemeClr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8" name="Rectangle 7"/>
          <p:cNvSpPr/>
          <p:nvPr/>
        </p:nvSpPr>
        <p:spPr>
          <a:xfrm>
            <a:off x="371856" y="374904"/>
            <a:ext cx="11448288" cy="6108192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85000"/>
                <a:lumOff val="15000"/>
              </a:schemeClr>
            </a:solidFill>
            <a:prstDash val="solid"/>
            <a:miter lim="800000"/>
          </a:ln>
          <a:effectLst/>
        </p:spPr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103120"/>
            <a:ext cx="10058400" cy="38496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56794" y="6035040"/>
            <a:ext cx="2893045" cy="365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F6FA2B21-3FCD-4721-B95C-427943F61125}" type="datetime1">
              <a:rPr lang="en-US" smtClean="0"/>
              <a:t>9/11/2019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66800" y="6035040"/>
            <a:ext cx="5816600" cy="365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87000" y="6035040"/>
            <a:ext cx="838200" cy="365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46934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55" r:id="rId5"/>
    <p:sldLayoutId id="2147483761" r:id="rId6"/>
    <p:sldLayoutId id="2147483762" r:id="rId7"/>
    <p:sldLayoutId id="2147483752" r:id="rId8"/>
    <p:sldLayoutId id="2147483753" r:id="rId9"/>
    <p:sldLayoutId id="2147483754" r:id="rId10"/>
    <p:sldLayoutId id="2147483756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800" kern="1200" cap="none" spc="0" baseline="0" dirty="0"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00000"/>
        </a:lnSpc>
        <a:spcBef>
          <a:spcPts val="900"/>
        </a:spcBef>
        <a:spcAft>
          <a:spcPts val="0"/>
        </a:spcAft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sv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3">
            <a:extLst>
              <a:ext uri="{FF2B5EF4-FFF2-40B4-BE49-F238E27FC236}">
                <a16:creationId xmlns:a16="http://schemas.microsoft.com/office/drawing/2014/main" id="{EF9B128E-8783-4CF7-A5A9-6049202E259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6463" b="17615"/>
          <a:stretch/>
        </p:blipFill>
        <p:spPr>
          <a:xfrm>
            <a:off x="-1" y="10"/>
            <a:ext cx="12192000" cy="4551026"/>
          </a:xfrm>
          <a:prstGeom prst="rect">
            <a:avLst/>
          </a:prstGeom>
        </p:spPr>
      </p:pic>
      <p:sp>
        <p:nvSpPr>
          <p:cNvPr id="14" name="Rectangle 8">
            <a:extLst>
              <a:ext uri="{FF2B5EF4-FFF2-40B4-BE49-F238E27FC236}">
                <a16:creationId xmlns:a16="http://schemas.microsoft.com/office/drawing/2014/main" id="{2644B391-9BFE-445C-A9EC-F544BB85FB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530074"/>
            <a:ext cx="12192000" cy="2327925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 cap="sq" cmpd="sng" algn="ctr">
            <a:noFill/>
            <a:prstDash val="solid"/>
            <a:miter lim="800000"/>
          </a:ln>
          <a:effectLst/>
        </p:spPr>
      </p:sp>
      <p:sp>
        <p:nvSpPr>
          <p:cNvPr id="15" name="Rectangle 10">
            <a:extLst>
              <a:ext uri="{FF2B5EF4-FFF2-40B4-BE49-F238E27FC236}">
                <a16:creationId xmlns:a16="http://schemas.microsoft.com/office/drawing/2014/main" id="{80F26E69-87D9-4655-AE7B-280A87AA3C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6116" y="4692768"/>
            <a:ext cx="11859768" cy="2002536"/>
          </a:xfrm>
          <a:prstGeom prst="rect">
            <a:avLst/>
          </a:prstGeom>
          <a:noFill/>
          <a:ln w="6350" cap="sq" cmpd="sng" algn="ctr">
            <a:solidFill>
              <a:schemeClr val="tx1"/>
            </a:solidFill>
            <a:prstDash val="solid"/>
            <a:miter lim="800000"/>
          </a:ln>
          <a:effectLst>
            <a:softEdge rad="0"/>
          </a:effectLst>
        </p:spPr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BE8AF70D-DAA3-4826-8CED-FF3B89DA3BC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72723" y="4956811"/>
            <a:ext cx="11439414" cy="897439"/>
          </a:xfrm>
        </p:spPr>
        <p:txBody>
          <a:bodyPr>
            <a:normAutofit/>
          </a:bodyPr>
          <a:lstStyle/>
          <a:p>
            <a:r>
              <a:rPr lang="nl-NL" sz="3400" dirty="0">
                <a:solidFill>
                  <a:schemeClr val="tx1"/>
                </a:solidFill>
              </a:rPr>
              <a:t>Waar moet een goed onderzoek aan voldoen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981D41EC-0E64-4765-B75C-49285E8678F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64275" y="5783001"/>
            <a:ext cx="10656310" cy="425961"/>
          </a:xfrm>
        </p:spPr>
        <p:txBody>
          <a:bodyPr>
            <a:normAutofit/>
          </a:bodyPr>
          <a:lstStyle/>
          <a:p>
            <a:r>
              <a:rPr lang="nl-NL" dirty="0">
                <a:solidFill>
                  <a:schemeClr val="tx1"/>
                </a:solidFill>
              </a:rPr>
              <a:t>Door: Ryan, Pepijn W, Otto, Stefan</a:t>
            </a:r>
          </a:p>
        </p:txBody>
      </p:sp>
    </p:spTree>
    <p:extLst>
      <p:ext uri="{BB962C8B-B14F-4D97-AF65-F5344CB8AC3E}">
        <p14:creationId xmlns:p14="http://schemas.microsoft.com/office/powerpoint/2010/main" val="377194667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A009E310-C7C2-4F23-B466-4417C8ED3B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1" cy="6858000"/>
          </a:xfrm>
          <a:prstGeom prst="rect">
            <a:avLst/>
          </a:prstGeom>
          <a:solidFill>
            <a:srgbClr val="595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4C31FF5-F97E-4082-BFC5-A880DB9F3F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201150" y="457200"/>
            <a:ext cx="8533646" cy="5943603"/>
          </a:xfrm>
          <a:prstGeom prst="rect">
            <a:avLst/>
          </a:prstGeom>
          <a:solidFill>
            <a:srgbClr val="FFFFFF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015B4CE-42DE-4E9B-B800-B5B8142E6F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372467" y="621793"/>
            <a:ext cx="8198780" cy="5614416"/>
          </a:xfrm>
          <a:prstGeom prst="rect">
            <a:avLst/>
          </a:prstGeom>
          <a:solidFill>
            <a:schemeClr val="bg1">
              <a:lumMod val="75000"/>
              <a:alpha val="60000"/>
            </a:schemeClr>
          </a:solidFill>
          <a:ln w="6350" cap="sq" cmpd="sng" algn="ctr">
            <a:noFill/>
            <a:prstDash val="solid"/>
            <a:miter lim="800000"/>
          </a:ln>
          <a:effectLst/>
        </p:spPr>
      </p:sp>
      <p:pic>
        <p:nvPicPr>
          <p:cNvPr id="16" name="Graphic 15" descr="Krant">
            <a:extLst>
              <a:ext uri="{FF2B5EF4-FFF2-40B4-BE49-F238E27FC236}">
                <a16:creationId xmlns:a16="http://schemas.microsoft.com/office/drawing/2014/main" id="{9071FE79-CA97-4113-A373-F7F20986C9C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829833" y="783515"/>
            <a:ext cx="1988063" cy="1988063"/>
          </a:xfrm>
          <a:prstGeom prst="rect">
            <a:avLst/>
          </a:prstGeom>
        </p:spPr>
      </p:pic>
      <p:sp>
        <p:nvSpPr>
          <p:cNvPr id="4" name="Tekstvak 3">
            <a:extLst>
              <a:ext uri="{FF2B5EF4-FFF2-40B4-BE49-F238E27FC236}">
                <a16:creationId xmlns:a16="http://schemas.microsoft.com/office/drawing/2014/main" id="{AAF47713-A467-4CA7-8143-9188DD3B744B}"/>
              </a:ext>
            </a:extLst>
          </p:cNvPr>
          <p:cNvSpPr txBox="1"/>
          <p:nvPr/>
        </p:nvSpPr>
        <p:spPr>
          <a:xfrm>
            <a:off x="6014907" y="2063692"/>
            <a:ext cx="436529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4000" dirty="0"/>
              <a:t>Generaliseerbaarheid</a:t>
            </a:r>
          </a:p>
        </p:txBody>
      </p:sp>
    </p:spTree>
    <p:extLst>
      <p:ext uri="{BB962C8B-B14F-4D97-AF65-F5344CB8AC3E}">
        <p14:creationId xmlns:p14="http://schemas.microsoft.com/office/powerpoint/2010/main" val="95338650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1F2113D-EAAA-4953-B856-148C711EF6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Ons onderzoek</a:t>
            </a:r>
          </a:p>
        </p:txBody>
      </p:sp>
      <p:graphicFrame>
        <p:nvGraphicFramePr>
          <p:cNvPr id="7" name="Tabel 6">
            <a:extLst>
              <a:ext uri="{FF2B5EF4-FFF2-40B4-BE49-F238E27FC236}">
                <a16:creationId xmlns:a16="http://schemas.microsoft.com/office/drawing/2014/main" id="{2165F304-25F8-4D2C-A4FF-BB0F499D484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09019547"/>
              </p:ext>
            </p:extLst>
          </p:nvPr>
        </p:nvGraphicFramePr>
        <p:xfrm>
          <a:off x="965360" y="2198446"/>
          <a:ext cx="2868930" cy="223456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93420">
                  <a:extLst>
                    <a:ext uri="{9D8B030D-6E8A-4147-A177-3AD203B41FA5}">
                      <a16:colId xmlns:a16="http://schemas.microsoft.com/office/drawing/2014/main" val="3974900388"/>
                    </a:ext>
                  </a:extLst>
                </a:gridCol>
                <a:gridCol w="953770">
                  <a:extLst>
                    <a:ext uri="{9D8B030D-6E8A-4147-A177-3AD203B41FA5}">
                      <a16:colId xmlns:a16="http://schemas.microsoft.com/office/drawing/2014/main" val="3524299521"/>
                    </a:ext>
                  </a:extLst>
                </a:gridCol>
                <a:gridCol w="1221740">
                  <a:extLst>
                    <a:ext uri="{9D8B030D-6E8A-4147-A177-3AD203B41FA5}">
                      <a16:colId xmlns:a16="http://schemas.microsoft.com/office/drawing/2014/main" val="3435559265"/>
                    </a:ext>
                  </a:extLst>
                </a:gridCol>
              </a:tblGrid>
              <a:tr h="24828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1100">
                          <a:effectLst/>
                        </a:rPr>
                        <a:t>Minuten  </a:t>
                      </a:r>
                      <a:endParaRPr lang="nl-NL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1100">
                          <a:effectLst/>
                        </a:rPr>
                        <a:t>T AL in (°C)</a:t>
                      </a:r>
                      <a:endParaRPr lang="nl-NL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1100">
                          <a:effectLst/>
                        </a:rPr>
                        <a:t> T karton in  (°C)</a:t>
                      </a:r>
                      <a:endParaRPr lang="nl-NL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454142065"/>
                  </a:ext>
                </a:extLst>
              </a:tr>
              <a:tr h="248285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1100">
                          <a:effectLst/>
                        </a:rPr>
                        <a:t>0</a:t>
                      </a:r>
                      <a:endParaRPr lang="nl-NL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1100">
                          <a:effectLst/>
                        </a:rPr>
                        <a:t>80</a:t>
                      </a:r>
                      <a:endParaRPr lang="nl-NL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1100">
                          <a:effectLst/>
                        </a:rPr>
                        <a:t>80</a:t>
                      </a:r>
                      <a:endParaRPr lang="nl-NL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881744622"/>
                  </a:ext>
                </a:extLst>
              </a:tr>
              <a:tr h="248285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1100">
                          <a:effectLst/>
                        </a:rPr>
                        <a:t>2</a:t>
                      </a:r>
                      <a:endParaRPr lang="nl-NL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1100">
                          <a:effectLst/>
                        </a:rPr>
                        <a:t>59</a:t>
                      </a:r>
                      <a:endParaRPr lang="nl-NL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1100">
                          <a:effectLst/>
                        </a:rPr>
                        <a:t>63</a:t>
                      </a:r>
                      <a:endParaRPr lang="nl-NL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566564112"/>
                  </a:ext>
                </a:extLst>
              </a:tr>
              <a:tr h="248285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1100">
                          <a:effectLst/>
                        </a:rPr>
                        <a:t>4</a:t>
                      </a:r>
                      <a:endParaRPr lang="nl-NL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1100">
                          <a:effectLst/>
                        </a:rPr>
                        <a:t>56</a:t>
                      </a:r>
                      <a:endParaRPr lang="nl-NL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1100">
                          <a:effectLst/>
                        </a:rPr>
                        <a:t>58</a:t>
                      </a:r>
                      <a:endParaRPr lang="nl-NL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936833156"/>
                  </a:ext>
                </a:extLst>
              </a:tr>
              <a:tr h="248285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1100" dirty="0">
                          <a:effectLst/>
                        </a:rPr>
                        <a:t>6</a:t>
                      </a:r>
                      <a:endParaRPr lang="nl-NL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1100">
                          <a:effectLst/>
                        </a:rPr>
                        <a:t>52</a:t>
                      </a:r>
                      <a:endParaRPr lang="nl-NL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1100">
                          <a:effectLst/>
                        </a:rPr>
                        <a:t>53</a:t>
                      </a:r>
                      <a:endParaRPr lang="nl-NL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422643393"/>
                  </a:ext>
                </a:extLst>
              </a:tr>
              <a:tr h="248285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1100">
                          <a:effectLst/>
                        </a:rPr>
                        <a:t>8</a:t>
                      </a:r>
                      <a:endParaRPr lang="nl-NL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1100">
                          <a:effectLst/>
                        </a:rPr>
                        <a:t>50</a:t>
                      </a:r>
                      <a:endParaRPr lang="nl-NL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1100">
                          <a:effectLst/>
                        </a:rPr>
                        <a:t>50</a:t>
                      </a:r>
                      <a:endParaRPr lang="nl-NL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410734596"/>
                  </a:ext>
                </a:extLst>
              </a:tr>
              <a:tr h="248285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1100">
                          <a:effectLst/>
                        </a:rPr>
                        <a:t>10</a:t>
                      </a:r>
                      <a:endParaRPr lang="nl-NL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1100">
                          <a:effectLst/>
                        </a:rPr>
                        <a:t>48</a:t>
                      </a:r>
                      <a:endParaRPr lang="nl-NL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1100">
                          <a:effectLst/>
                        </a:rPr>
                        <a:t>47</a:t>
                      </a:r>
                      <a:endParaRPr lang="nl-NL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45020259"/>
                  </a:ext>
                </a:extLst>
              </a:tr>
              <a:tr h="248285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1100">
                          <a:effectLst/>
                        </a:rPr>
                        <a:t>20</a:t>
                      </a:r>
                      <a:endParaRPr lang="nl-NL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1100">
                          <a:effectLst/>
                        </a:rPr>
                        <a:t>41</a:t>
                      </a:r>
                      <a:endParaRPr lang="nl-NL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1100">
                          <a:effectLst/>
                        </a:rPr>
                        <a:t>40</a:t>
                      </a:r>
                      <a:endParaRPr lang="nl-NL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790387821"/>
                  </a:ext>
                </a:extLst>
              </a:tr>
              <a:tr h="248285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1100">
                          <a:effectLst/>
                        </a:rPr>
                        <a:t>50</a:t>
                      </a:r>
                      <a:endParaRPr lang="nl-NL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1100">
                          <a:effectLst/>
                        </a:rPr>
                        <a:t>34</a:t>
                      </a:r>
                      <a:endParaRPr lang="nl-NL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1100" dirty="0">
                          <a:effectLst/>
                        </a:rPr>
                        <a:t>32</a:t>
                      </a:r>
                      <a:endParaRPr lang="nl-NL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075579522"/>
                  </a:ext>
                </a:extLst>
              </a:tr>
            </a:tbl>
          </a:graphicData>
        </a:graphic>
      </p:graphicFrame>
      <p:sp>
        <p:nvSpPr>
          <p:cNvPr id="10" name="Rectangle 3">
            <a:extLst>
              <a:ext uri="{FF2B5EF4-FFF2-40B4-BE49-F238E27FC236}">
                <a16:creationId xmlns:a16="http://schemas.microsoft.com/office/drawing/2014/main" id="{E05FDB00-4E76-4B70-8AB9-5944FDB09F4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82077" y="5887243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nl-NL"/>
          </a:p>
        </p:txBody>
      </p:sp>
      <p:graphicFrame>
        <p:nvGraphicFramePr>
          <p:cNvPr id="8" name="Grafiek 7">
            <a:extLst>
              <a:ext uri="{FF2B5EF4-FFF2-40B4-BE49-F238E27FC236}">
                <a16:creationId xmlns:a16="http://schemas.microsoft.com/office/drawing/2014/main" id="{BD132A8A-CE25-4D8A-9751-BC573D39E35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26787242"/>
              </p:ext>
            </p:extLst>
          </p:nvPr>
        </p:nvGraphicFramePr>
        <p:xfrm>
          <a:off x="4653822" y="2198446"/>
          <a:ext cx="6674084" cy="42822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21110960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94B2520-1AFE-4121-8B0D-87DF348753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Wat kon er beter in ons onderzoek?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720FD20C-4CE2-44D8-AE36-1C8FE00DC46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09745798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Graphic 19" descr="Papier">
            <a:extLst>
              <a:ext uri="{FF2B5EF4-FFF2-40B4-BE49-F238E27FC236}">
                <a16:creationId xmlns:a16="http://schemas.microsoft.com/office/drawing/2014/main" id="{25AF3670-ECF0-4F18-9991-4EC5509569A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10866" y="986200"/>
            <a:ext cx="1740222" cy="1740222"/>
          </a:xfrm>
          <a:prstGeom prst="rect">
            <a:avLst/>
          </a:prstGeom>
        </p:spPr>
      </p:pic>
      <p:sp>
        <p:nvSpPr>
          <p:cNvPr id="4" name="Tekstvak 3">
            <a:extLst>
              <a:ext uri="{FF2B5EF4-FFF2-40B4-BE49-F238E27FC236}">
                <a16:creationId xmlns:a16="http://schemas.microsoft.com/office/drawing/2014/main" id="{034546A5-8E06-4402-AC41-C458C26A4737}"/>
              </a:ext>
            </a:extLst>
          </p:cNvPr>
          <p:cNvSpPr txBox="1"/>
          <p:nvPr/>
        </p:nvSpPr>
        <p:spPr>
          <a:xfrm>
            <a:off x="2851088" y="1856311"/>
            <a:ext cx="599715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4000" dirty="0"/>
              <a:t>Precisie en betrouwbaarheid</a:t>
            </a:r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C1F3D8D3-CC6F-4782-83D3-D2C7C5FCB490}"/>
              </a:ext>
            </a:extLst>
          </p:cNvPr>
          <p:cNvSpPr txBox="1"/>
          <p:nvPr/>
        </p:nvSpPr>
        <p:spPr>
          <a:xfrm>
            <a:off x="2851088" y="3411867"/>
            <a:ext cx="349644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/>
              <a:t>Thermometer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/>
              <a:t>Temperatuur van de lucht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/>
              <a:t>Meetfout</a:t>
            </a:r>
          </a:p>
        </p:txBody>
      </p:sp>
    </p:spTree>
    <p:extLst>
      <p:ext uri="{BB962C8B-B14F-4D97-AF65-F5344CB8AC3E}">
        <p14:creationId xmlns:p14="http://schemas.microsoft.com/office/powerpoint/2010/main" val="226187259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BF04D4A-A172-4CD1-B0C8-440E70AF8A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15161" y="1554883"/>
            <a:ext cx="10058400" cy="1371600"/>
          </a:xfrm>
        </p:spPr>
        <p:txBody>
          <a:bodyPr>
            <a:normAutofit/>
          </a:bodyPr>
          <a:lstStyle/>
          <a:p>
            <a:r>
              <a:rPr lang="nl-NL" dirty="0"/>
              <a:t>Generaliseerbaarheid</a:t>
            </a:r>
          </a:p>
        </p:txBody>
      </p:sp>
      <p:pic>
        <p:nvPicPr>
          <p:cNvPr id="7" name="Graphic 6" descr="Krant">
            <a:extLst>
              <a:ext uri="{FF2B5EF4-FFF2-40B4-BE49-F238E27FC236}">
                <a16:creationId xmlns:a16="http://schemas.microsoft.com/office/drawing/2014/main" id="{2692CBF5-22FB-4DF4-8368-1291FDB6556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49283" y="321944"/>
            <a:ext cx="2465878" cy="2465878"/>
          </a:xfrm>
          <a:prstGeom prst="rect">
            <a:avLst/>
          </a:prstGeom>
        </p:spPr>
      </p:pic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C3CDBCC8-A505-4390-84A8-095C1B0413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15161" y="3429000"/>
            <a:ext cx="6488035" cy="3931920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nl-NL" dirty="0"/>
              <a:t>Niet alles gestandaardiseerd </a:t>
            </a:r>
          </a:p>
        </p:txBody>
      </p:sp>
    </p:spTree>
    <p:extLst>
      <p:ext uri="{BB962C8B-B14F-4D97-AF65-F5344CB8AC3E}">
        <p14:creationId xmlns:p14="http://schemas.microsoft.com/office/powerpoint/2010/main" val="23650900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A009E310-C7C2-4F23-B466-4417C8ED3B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1" cy="6858000"/>
          </a:xfrm>
          <a:prstGeom prst="rect">
            <a:avLst/>
          </a:prstGeom>
          <a:solidFill>
            <a:srgbClr val="595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4C31FF5-F97E-4082-BFC5-A880DB9F3F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201150" y="457200"/>
            <a:ext cx="8533646" cy="5943603"/>
          </a:xfrm>
          <a:prstGeom prst="rect">
            <a:avLst/>
          </a:prstGeom>
          <a:solidFill>
            <a:srgbClr val="FFFFFF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015B4CE-42DE-4E9B-B800-B5B8142E6F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372467" y="621793"/>
            <a:ext cx="8198780" cy="5614416"/>
          </a:xfrm>
          <a:prstGeom prst="rect">
            <a:avLst/>
          </a:prstGeom>
          <a:solidFill>
            <a:schemeClr val="bg1">
              <a:lumMod val="75000"/>
              <a:alpha val="60000"/>
            </a:schemeClr>
          </a:solidFill>
          <a:ln w="6350" cap="sq" cmpd="sng" algn="ctr">
            <a:noFill/>
            <a:prstDash val="solid"/>
            <a:miter lim="800000"/>
          </a:ln>
          <a:effectLst/>
        </p:spPr>
      </p:sp>
      <p:pic>
        <p:nvPicPr>
          <p:cNvPr id="5" name="Tijdelijke aanduiding voor inhoud 4" descr="Astronaut">
            <a:extLst>
              <a:ext uri="{FF2B5EF4-FFF2-40B4-BE49-F238E27FC236}">
                <a16:creationId xmlns:a16="http://schemas.microsoft.com/office/drawing/2014/main" id="{8C24370C-3CFD-43B3-9395-9BD458125E3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591034" y="765708"/>
            <a:ext cx="1734895" cy="1734895"/>
          </a:xfrm>
        </p:spPr>
      </p:pic>
      <p:sp>
        <p:nvSpPr>
          <p:cNvPr id="23" name="Tekstvak 22">
            <a:extLst>
              <a:ext uri="{FF2B5EF4-FFF2-40B4-BE49-F238E27FC236}">
                <a16:creationId xmlns:a16="http://schemas.microsoft.com/office/drawing/2014/main" id="{5AE57B71-DCA3-4CBF-B6E6-E5314F08F093}"/>
              </a:ext>
            </a:extLst>
          </p:cNvPr>
          <p:cNvSpPr txBox="1"/>
          <p:nvPr/>
        </p:nvSpPr>
        <p:spPr>
          <a:xfrm>
            <a:off x="5325929" y="1633155"/>
            <a:ext cx="361565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4000" dirty="0"/>
              <a:t>Doelgerichtheid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098010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A009E310-C7C2-4F23-B466-4417C8ED3B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1" cy="6858000"/>
          </a:xfrm>
          <a:prstGeom prst="rect">
            <a:avLst/>
          </a:prstGeom>
          <a:solidFill>
            <a:srgbClr val="595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4C31FF5-F97E-4082-BFC5-A880DB9F3F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201150" y="457200"/>
            <a:ext cx="8533646" cy="5943603"/>
          </a:xfrm>
          <a:prstGeom prst="rect">
            <a:avLst/>
          </a:prstGeom>
          <a:solidFill>
            <a:srgbClr val="FFFFFF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015B4CE-42DE-4E9B-B800-B5B8142E6F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372467" y="621793"/>
            <a:ext cx="8198780" cy="5614416"/>
          </a:xfrm>
          <a:prstGeom prst="rect">
            <a:avLst/>
          </a:prstGeom>
          <a:solidFill>
            <a:schemeClr val="bg1">
              <a:lumMod val="75000"/>
              <a:alpha val="60000"/>
            </a:schemeClr>
          </a:solidFill>
          <a:ln w="6350" cap="sq" cmpd="sng" algn="ctr">
            <a:noFill/>
            <a:prstDash val="solid"/>
            <a:miter lim="800000"/>
          </a:ln>
          <a:effectLst/>
        </p:spPr>
      </p:sp>
      <p:sp>
        <p:nvSpPr>
          <p:cNvPr id="23" name="Tekstvak 22">
            <a:extLst>
              <a:ext uri="{FF2B5EF4-FFF2-40B4-BE49-F238E27FC236}">
                <a16:creationId xmlns:a16="http://schemas.microsoft.com/office/drawing/2014/main" id="{5AE57B71-DCA3-4CBF-B6E6-E5314F08F093}"/>
              </a:ext>
            </a:extLst>
          </p:cNvPr>
          <p:cNvSpPr txBox="1"/>
          <p:nvPr/>
        </p:nvSpPr>
        <p:spPr>
          <a:xfrm>
            <a:off x="5325929" y="1633155"/>
            <a:ext cx="361565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4000" dirty="0"/>
              <a:t>Validiteit</a:t>
            </a:r>
          </a:p>
        </p:txBody>
      </p:sp>
      <p:pic>
        <p:nvPicPr>
          <p:cNvPr id="9" name="Graphic 8" descr="Tandwiel">
            <a:extLst>
              <a:ext uri="{FF2B5EF4-FFF2-40B4-BE49-F238E27FC236}">
                <a16:creationId xmlns:a16="http://schemas.microsoft.com/office/drawing/2014/main" id="{50660009-5586-42D4-A213-EBB2A8D82CE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666123" y="844784"/>
            <a:ext cx="1496257" cy="14962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94291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A009E310-C7C2-4F23-B466-4417C8ED3B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1" cy="6858000"/>
          </a:xfrm>
          <a:prstGeom prst="rect">
            <a:avLst/>
          </a:prstGeom>
          <a:solidFill>
            <a:srgbClr val="595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4C31FF5-F97E-4082-BFC5-A880DB9F3F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201150" y="457200"/>
            <a:ext cx="8533646" cy="5943603"/>
          </a:xfrm>
          <a:prstGeom prst="rect">
            <a:avLst/>
          </a:prstGeom>
          <a:solidFill>
            <a:srgbClr val="FFFFFF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015B4CE-42DE-4E9B-B800-B5B8142E6F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372467" y="621793"/>
            <a:ext cx="8198780" cy="5614416"/>
          </a:xfrm>
          <a:prstGeom prst="rect">
            <a:avLst/>
          </a:prstGeom>
          <a:solidFill>
            <a:schemeClr val="bg1">
              <a:lumMod val="75000"/>
              <a:alpha val="60000"/>
            </a:schemeClr>
          </a:solidFill>
          <a:ln w="6350" cap="sq" cmpd="sng" algn="ctr">
            <a:noFill/>
            <a:prstDash val="solid"/>
            <a:miter lim="800000"/>
          </a:ln>
          <a:effectLst/>
        </p:spPr>
      </p:sp>
      <p:pic>
        <p:nvPicPr>
          <p:cNvPr id="20" name="Graphic 19" descr="Papier">
            <a:extLst>
              <a:ext uri="{FF2B5EF4-FFF2-40B4-BE49-F238E27FC236}">
                <a16:creationId xmlns:a16="http://schemas.microsoft.com/office/drawing/2014/main" id="{25AF3670-ECF0-4F18-9991-4EC5509569A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650866" y="986200"/>
            <a:ext cx="1740222" cy="1740222"/>
          </a:xfrm>
          <a:prstGeom prst="rect">
            <a:avLst/>
          </a:prstGeom>
        </p:spPr>
      </p:pic>
      <p:sp>
        <p:nvSpPr>
          <p:cNvPr id="4" name="Tekstvak 3">
            <a:extLst>
              <a:ext uri="{FF2B5EF4-FFF2-40B4-BE49-F238E27FC236}">
                <a16:creationId xmlns:a16="http://schemas.microsoft.com/office/drawing/2014/main" id="{034546A5-8E06-4402-AC41-C458C26A4737}"/>
              </a:ext>
            </a:extLst>
          </p:cNvPr>
          <p:cNvSpPr txBox="1"/>
          <p:nvPr/>
        </p:nvSpPr>
        <p:spPr>
          <a:xfrm>
            <a:off x="5251508" y="1856311"/>
            <a:ext cx="599715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4000" dirty="0"/>
              <a:t>Precisie en betrouwbaarheid</a:t>
            </a:r>
          </a:p>
        </p:txBody>
      </p:sp>
    </p:spTree>
    <p:extLst>
      <p:ext uri="{BB962C8B-B14F-4D97-AF65-F5344CB8AC3E}">
        <p14:creationId xmlns:p14="http://schemas.microsoft.com/office/powerpoint/2010/main" val="39500645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A009E310-C7C2-4F23-B466-4417C8ED3B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1" cy="6858000"/>
          </a:xfrm>
          <a:prstGeom prst="rect">
            <a:avLst/>
          </a:prstGeom>
          <a:solidFill>
            <a:srgbClr val="595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4C31FF5-F97E-4082-BFC5-A880DB9F3F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201150" y="457200"/>
            <a:ext cx="8533646" cy="5943603"/>
          </a:xfrm>
          <a:prstGeom prst="rect">
            <a:avLst/>
          </a:prstGeom>
          <a:solidFill>
            <a:srgbClr val="FFFFFF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015B4CE-42DE-4E9B-B800-B5B8142E6F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372467" y="621793"/>
            <a:ext cx="8198780" cy="5614416"/>
          </a:xfrm>
          <a:prstGeom prst="rect">
            <a:avLst/>
          </a:prstGeom>
          <a:solidFill>
            <a:schemeClr val="bg1">
              <a:lumMod val="75000"/>
              <a:alpha val="60000"/>
            </a:schemeClr>
          </a:solidFill>
          <a:ln w="6350" cap="sq" cmpd="sng" algn="ctr">
            <a:noFill/>
            <a:prstDash val="solid"/>
            <a:miter lim="800000"/>
          </a:ln>
          <a:effectLst/>
        </p:spPr>
      </p:sp>
      <p:pic>
        <p:nvPicPr>
          <p:cNvPr id="7" name="Graphic 6" descr="Controlelijst RTL">
            <a:extLst>
              <a:ext uri="{FF2B5EF4-FFF2-40B4-BE49-F238E27FC236}">
                <a16:creationId xmlns:a16="http://schemas.microsoft.com/office/drawing/2014/main" id="{5B2FB3FD-78C0-404D-ABE1-97177C3F36C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591035" y="895925"/>
            <a:ext cx="1753968" cy="1753968"/>
          </a:xfrm>
          <a:prstGeom prst="rect">
            <a:avLst/>
          </a:prstGeom>
        </p:spPr>
      </p:pic>
      <p:sp>
        <p:nvSpPr>
          <p:cNvPr id="9" name="Tekstvak 8">
            <a:extLst>
              <a:ext uri="{FF2B5EF4-FFF2-40B4-BE49-F238E27FC236}">
                <a16:creationId xmlns:a16="http://schemas.microsoft.com/office/drawing/2014/main" id="{8C5A4494-434F-4F55-9595-CBA404037134}"/>
              </a:ext>
            </a:extLst>
          </p:cNvPr>
          <p:cNvSpPr txBox="1"/>
          <p:nvPr/>
        </p:nvSpPr>
        <p:spPr>
          <a:xfrm>
            <a:off x="5880683" y="1772909"/>
            <a:ext cx="210506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4000" dirty="0"/>
              <a:t>Striktheid</a:t>
            </a:r>
          </a:p>
        </p:txBody>
      </p:sp>
    </p:spTree>
    <p:extLst>
      <p:ext uri="{BB962C8B-B14F-4D97-AF65-F5344CB8AC3E}">
        <p14:creationId xmlns:p14="http://schemas.microsoft.com/office/powerpoint/2010/main" val="38392393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A009E310-C7C2-4F23-B466-4417C8ED3B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1" cy="6858000"/>
          </a:xfrm>
          <a:prstGeom prst="rect">
            <a:avLst/>
          </a:prstGeom>
          <a:solidFill>
            <a:srgbClr val="595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4C31FF5-F97E-4082-BFC5-A880DB9F3F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201150" y="457200"/>
            <a:ext cx="8533646" cy="5943603"/>
          </a:xfrm>
          <a:prstGeom prst="rect">
            <a:avLst/>
          </a:prstGeom>
          <a:solidFill>
            <a:srgbClr val="FFFFFF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015B4CE-42DE-4E9B-B800-B5B8142E6F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372467" y="621793"/>
            <a:ext cx="8198780" cy="5614416"/>
          </a:xfrm>
          <a:prstGeom prst="rect">
            <a:avLst/>
          </a:prstGeom>
          <a:solidFill>
            <a:schemeClr val="bg1">
              <a:lumMod val="75000"/>
              <a:alpha val="60000"/>
            </a:schemeClr>
          </a:solidFill>
          <a:ln w="6350" cap="sq" cmpd="sng" algn="ctr">
            <a:noFill/>
            <a:prstDash val="solid"/>
            <a:miter lim="800000"/>
          </a:ln>
          <a:effectLst/>
        </p:spPr>
      </p:sp>
      <p:pic>
        <p:nvPicPr>
          <p:cNvPr id="22" name="Graphic 21" descr="Chat RTL">
            <a:extLst>
              <a:ext uri="{FF2B5EF4-FFF2-40B4-BE49-F238E27FC236}">
                <a16:creationId xmlns:a16="http://schemas.microsoft.com/office/drawing/2014/main" id="{5FA5ED10-7BAA-44FE-B796-7E8FB2D6633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893294" y="1057377"/>
            <a:ext cx="1576765" cy="1576765"/>
          </a:xfrm>
          <a:prstGeom prst="rect">
            <a:avLst/>
          </a:prstGeom>
        </p:spPr>
      </p:pic>
      <p:sp>
        <p:nvSpPr>
          <p:cNvPr id="4" name="Tekstvak 3">
            <a:extLst>
              <a:ext uri="{FF2B5EF4-FFF2-40B4-BE49-F238E27FC236}">
                <a16:creationId xmlns:a16="http://schemas.microsoft.com/office/drawing/2014/main" id="{6E80D46F-6365-4E2C-B31A-8C8228127DB1}"/>
              </a:ext>
            </a:extLst>
          </p:cNvPr>
          <p:cNvSpPr txBox="1"/>
          <p:nvPr/>
        </p:nvSpPr>
        <p:spPr>
          <a:xfrm>
            <a:off x="5470059" y="1654610"/>
            <a:ext cx="198919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4000" dirty="0"/>
              <a:t>Eenvoud</a:t>
            </a:r>
          </a:p>
        </p:txBody>
      </p:sp>
    </p:spTree>
    <p:extLst>
      <p:ext uri="{BB962C8B-B14F-4D97-AF65-F5344CB8AC3E}">
        <p14:creationId xmlns:p14="http://schemas.microsoft.com/office/powerpoint/2010/main" val="21052308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A009E310-C7C2-4F23-B466-4417C8ED3B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1" cy="6858000"/>
          </a:xfrm>
          <a:prstGeom prst="rect">
            <a:avLst/>
          </a:prstGeom>
          <a:solidFill>
            <a:srgbClr val="595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4C31FF5-F97E-4082-BFC5-A880DB9F3F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201150" y="457200"/>
            <a:ext cx="8533646" cy="5943603"/>
          </a:xfrm>
          <a:prstGeom prst="rect">
            <a:avLst/>
          </a:prstGeom>
          <a:solidFill>
            <a:srgbClr val="FFFFFF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015B4CE-42DE-4E9B-B800-B5B8142E6F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372467" y="621793"/>
            <a:ext cx="8198780" cy="5614416"/>
          </a:xfrm>
          <a:prstGeom prst="rect">
            <a:avLst/>
          </a:prstGeom>
          <a:solidFill>
            <a:schemeClr val="bg1">
              <a:lumMod val="75000"/>
              <a:alpha val="60000"/>
            </a:schemeClr>
          </a:solidFill>
          <a:ln w="6350" cap="sq" cmpd="sng" algn="ctr">
            <a:noFill/>
            <a:prstDash val="solid"/>
            <a:miter lim="800000"/>
          </a:ln>
          <a:effectLst/>
        </p:spPr>
      </p:sp>
      <p:pic>
        <p:nvPicPr>
          <p:cNvPr id="14" name="Graphic 13" descr="Presentatie met organigram">
            <a:extLst>
              <a:ext uri="{FF2B5EF4-FFF2-40B4-BE49-F238E27FC236}">
                <a16:creationId xmlns:a16="http://schemas.microsoft.com/office/drawing/2014/main" id="{B754CE68-E315-42D6-82A0-9DD1C17A122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491395" y="831516"/>
            <a:ext cx="1995005" cy="1995005"/>
          </a:xfrm>
          <a:prstGeom prst="rect">
            <a:avLst/>
          </a:prstGeom>
        </p:spPr>
      </p:pic>
      <p:sp>
        <p:nvSpPr>
          <p:cNvPr id="4" name="Tekstvak 3">
            <a:extLst>
              <a:ext uri="{FF2B5EF4-FFF2-40B4-BE49-F238E27FC236}">
                <a16:creationId xmlns:a16="http://schemas.microsoft.com/office/drawing/2014/main" id="{69A58351-4372-438D-80AE-149073F4075A}"/>
              </a:ext>
            </a:extLst>
          </p:cNvPr>
          <p:cNvSpPr txBox="1"/>
          <p:nvPr/>
        </p:nvSpPr>
        <p:spPr>
          <a:xfrm>
            <a:off x="5411377" y="1475075"/>
            <a:ext cx="371601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nl-NL" sz="4000" dirty="0"/>
              <a:t>Repliceerbaarheid</a:t>
            </a:r>
          </a:p>
        </p:txBody>
      </p:sp>
    </p:spTree>
    <p:extLst>
      <p:ext uri="{BB962C8B-B14F-4D97-AF65-F5344CB8AC3E}">
        <p14:creationId xmlns:p14="http://schemas.microsoft.com/office/powerpoint/2010/main" val="1468357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A009E310-C7C2-4F23-B466-4417C8ED3B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1" cy="6858000"/>
          </a:xfrm>
          <a:prstGeom prst="rect">
            <a:avLst/>
          </a:prstGeom>
          <a:solidFill>
            <a:srgbClr val="595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4C31FF5-F97E-4082-BFC5-A880DB9F3F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201150" y="457200"/>
            <a:ext cx="8533646" cy="5943603"/>
          </a:xfrm>
          <a:prstGeom prst="rect">
            <a:avLst/>
          </a:prstGeom>
          <a:solidFill>
            <a:srgbClr val="FFFFFF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015B4CE-42DE-4E9B-B800-B5B8142E6F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372467" y="621793"/>
            <a:ext cx="8198780" cy="5614416"/>
          </a:xfrm>
          <a:prstGeom prst="rect">
            <a:avLst/>
          </a:prstGeom>
          <a:solidFill>
            <a:schemeClr val="bg1">
              <a:lumMod val="75000"/>
              <a:alpha val="60000"/>
            </a:schemeClr>
          </a:solidFill>
          <a:ln w="6350" cap="sq" cmpd="sng" algn="ctr">
            <a:noFill/>
            <a:prstDash val="solid"/>
            <a:miter lim="800000"/>
          </a:ln>
          <a:effectLst/>
        </p:spPr>
      </p:sp>
      <p:pic>
        <p:nvPicPr>
          <p:cNvPr id="18" name="Graphic 17" descr="Vragen">
            <a:extLst>
              <a:ext uri="{FF2B5EF4-FFF2-40B4-BE49-F238E27FC236}">
                <a16:creationId xmlns:a16="http://schemas.microsoft.com/office/drawing/2014/main" id="{9690F250-235C-469B-A15E-11200F290AC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884585" y="856682"/>
            <a:ext cx="1769595" cy="1769595"/>
          </a:xfrm>
          <a:prstGeom prst="rect">
            <a:avLst/>
          </a:prstGeom>
        </p:spPr>
      </p:pic>
      <p:sp>
        <p:nvSpPr>
          <p:cNvPr id="6" name="Tekstvak 5">
            <a:extLst>
              <a:ext uri="{FF2B5EF4-FFF2-40B4-BE49-F238E27FC236}">
                <a16:creationId xmlns:a16="http://schemas.microsoft.com/office/drawing/2014/main" id="{B870B0BE-E54B-4873-B7FF-E7E990554C2B}"/>
              </a:ext>
            </a:extLst>
          </p:cNvPr>
          <p:cNvSpPr txBox="1"/>
          <p:nvPr/>
        </p:nvSpPr>
        <p:spPr>
          <a:xfrm>
            <a:off x="5654180" y="1741479"/>
            <a:ext cx="263533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4000" dirty="0"/>
              <a:t>Objectiviteit</a:t>
            </a:r>
          </a:p>
        </p:txBody>
      </p:sp>
    </p:spTree>
    <p:extLst>
      <p:ext uri="{BB962C8B-B14F-4D97-AF65-F5344CB8AC3E}">
        <p14:creationId xmlns:p14="http://schemas.microsoft.com/office/powerpoint/2010/main" val="9396109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A009E310-C7C2-4F23-B466-4417C8ED3B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1" cy="6858000"/>
          </a:xfrm>
          <a:prstGeom prst="rect">
            <a:avLst/>
          </a:prstGeom>
          <a:solidFill>
            <a:srgbClr val="595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4C31FF5-F97E-4082-BFC5-A880DB9F3F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201150" y="457200"/>
            <a:ext cx="8533646" cy="5943603"/>
          </a:xfrm>
          <a:prstGeom prst="rect">
            <a:avLst/>
          </a:prstGeom>
          <a:solidFill>
            <a:srgbClr val="FFFFFF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015B4CE-42DE-4E9B-B800-B5B8142E6F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372467" y="621793"/>
            <a:ext cx="8198780" cy="5614416"/>
          </a:xfrm>
          <a:prstGeom prst="rect">
            <a:avLst/>
          </a:prstGeom>
          <a:solidFill>
            <a:schemeClr val="bg1">
              <a:lumMod val="75000"/>
              <a:alpha val="60000"/>
            </a:schemeClr>
          </a:solidFill>
          <a:ln w="6350" cap="sq" cmpd="sng" algn="ctr">
            <a:noFill/>
            <a:prstDash val="solid"/>
            <a:miter lim="800000"/>
          </a:ln>
          <a:effectLst/>
        </p:spPr>
      </p:sp>
      <p:pic>
        <p:nvPicPr>
          <p:cNvPr id="11" name="Graphic 10" descr="Klembord">
            <a:extLst>
              <a:ext uri="{FF2B5EF4-FFF2-40B4-BE49-F238E27FC236}">
                <a16:creationId xmlns:a16="http://schemas.microsoft.com/office/drawing/2014/main" id="{D6B496C8-7E37-43AC-9BB0-BB9FD5952FA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517148" y="823369"/>
            <a:ext cx="1957912" cy="1957912"/>
          </a:xfrm>
          <a:prstGeom prst="rect">
            <a:avLst/>
          </a:prstGeom>
        </p:spPr>
      </p:pic>
      <p:sp>
        <p:nvSpPr>
          <p:cNvPr id="4" name="Tekstvak 3">
            <a:extLst>
              <a:ext uri="{FF2B5EF4-FFF2-40B4-BE49-F238E27FC236}">
                <a16:creationId xmlns:a16="http://schemas.microsoft.com/office/drawing/2014/main" id="{A69748F6-A352-46ED-B3BC-D06F89B34296}"/>
              </a:ext>
            </a:extLst>
          </p:cNvPr>
          <p:cNvSpPr txBox="1"/>
          <p:nvPr/>
        </p:nvSpPr>
        <p:spPr>
          <a:xfrm>
            <a:off x="5804075" y="1802325"/>
            <a:ext cx="271907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4000" dirty="0"/>
              <a:t>Testbaarheid</a:t>
            </a:r>
          </a:p>
        </p:txBody>
      </p:sp>
    </p:spTree>
    <p:extLst>
      <p:ext uri="{BB962C8B-B14F-4D97-AF65-F5344CB8AC3E}">
        <p14:creationId xmlns:p14="http://schemas.microsoft.com/office/powerpoint/2010/main" val="216631737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avonVTI">
  <a:themeElements>
    <a:clrScheme name="">
      <a:dk1>
        <a:srgbClr val="000000"/>
      </a:dk1>
      <a:lt1>
        <a:srgbClr val="FFFFFF"/>
      </a:lt1>
      <a:dk2>
        <a:srgbClr val="2B3A21"/>
      </a:dk2>
      <a:lt2>
        <a:srgbClr val="E8E2E3"/>
      </a:lt2>
      <a:accent1>
        <a:srgbClr val="41B2A0"/>
      </a:accent1>
      <a:accent2>
        <a:srgbClr val="37B56D"/>
      </a:accent2>
      <a:accent3>
        <a:srgbClr val="43B745"/>
      </a:accent3>
      <a:accent4>
        <a:srgbClr val="68B136"/>
      </a:accent4>
      <a:accent5>
        <a:srgbClr val="96A93E"/>
      </a:accent5>
      <a:accent6>
        <a:srgbClr val="B59737"/>
      </a:accent6>
      <a:hlink>
        <a:srgbClr val="6A8A2E"/>
      </a:hlink>
      <a:folHlink>
        <a:srgbClr val="7F7F7F"/>
      </a:folHlink>
    </a:clrScheme>
    <a:fontScheme name="Savon">
      <a:majorFont>
        <a:latin typeface="Garamond" panose="02020404030301010803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avo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hade val="100000"/>
                <a:satMod val="300000"/>
              </a:schemeClr>
            </a:gs>
            <a:gs pos="100000">
              <a:schemeClr val="phClr">
                <a:tint val="100000"/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avonVTI" id="{A72E8C35-66DD-49F8-AF66-813F19B983AE}" vid="{93CCBC76-B7A1-4C3D-93EA-5CE34C4670F9}"/>
    </a:ext>
  </a:extLst>
</a:theme>
</file>

<file path=ppt/theme/theme2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</TotalTime>
  <Words>135</Words>
  <Application>Microsoft Office PowerPoint</Application>
  <PresentationFormat>Breedbeeld</PresentationFormat>
  <Paragraphs>77</Paragraphs>
  <Slides>14</Slides>
  <Notes>14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14</vt:i4>
      </vt:variant>
    </vt:vector>
  </HeadingPairs>
  <TitlesOfParts>
    <vt:vector size="18" baseType="lpstr">
      <vt:lpstr>Arial</vt:lpstr>
      <vt:lpstr>Calibri</vt:lpstr>
      <vt:lpstr>Garamond</vt:lpstr>
      <vt:lpstr>SavonVTI</vt:lpstr>
      <vt:lpstr>Waar moet een goed onderzoek aan voldoen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Ons onderzoek</vt:lpstr>
      <vt:lpstr>Wat kon er beter in ons onderzoek?</vt:lpstr>
      <vt:lpstr>PowerPoint-presentatie</vt:lpstr>
      <vt:lpstr>Generaliseerbaarheid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Waar moet een goed onderzoek aan voldoen</dc:title>
  <dc:creator>Vuure, R. van (Ryan)</dc:creator>
  <cp:lastModifiedBy>Vuure, R. van (Ryan)</cp:lastModifiedBy>
  <cp:revision>4</cp:revision>
  <dcterms:created xsi:type="dcterms:W3CDTF">2019-09-10T11:26:34Z</dcterms:created>
  <dcterms:modified xsi:type="dcterms:W3CDTF">2019-09-11T12:30:53Z</dcterms:modified>
</cp:coreProperties>
</file>